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comments+xml" PartName="/ppt/comments/comment1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commentAuthors+xml" PartName="/ppt/commentAuthors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y="5143500" cx="9144000"/>
  <p:notesSz cx="6858000" cy="9144000"/>
  <p:embeddedFontLst>
    <p:embeddedFont>
      <p:font typeface="Montserrat"/>
      <p:regular r:id="rId19"/>
      <p:bold r:id="rId20"/>
      <p:italic r:id="rId21"/>
      <p:boldItalic r:id="rId22"/>
    </p:embeddedFont>
    <p:embeddedFont>
      <p:font typeface="Lato"/>
      <p:regular r:id="rId23"/>
      <p:bold r:id="rId24"/>
      <p:italic r:id="rId25"/>
      <p:boldItalic r:id="rId2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Author clrIdx="0" id="0" initials="" lastIdx="1" name="Yuval Philipson"/>
</p:cmAuthorLst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Montserrat-bold.fntdata"/><Relationship Id="rId22" Type="http://schemas.openxmlformats.org/officeDocument/2006/relationships/font" Target="fonts/Montserrat-boldItalic.fntdata"/><Relationship Id="rId21" Type="http://schemas.openxmlformats.org/officeDocument/2006/relationships/font" Target="fonts/Montserrat-italic.fntdata"/><Relationship Id="rId24" Type="http://schemas.openxmlformats.org/officeDocument/2006/relationships/font" Target="fonts/Lato-bold.fntdata"/><Relationship Id="rId23" Type="http://schemas.openxmlformats.org/officeDocument/2006/relationships/font" Target="fonts/Lato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commentAuthors" Target="commentAuthors.xml"/><Relationship Id="rId9" Type="http://schemas.openxmlformats.org/officeDocument/2006/relationships/slide" Target="slides/slide3.xml"/><Relationship Id="rId26" Type="http://schemas.openxmlformats.org/officeDocument/2006/relationships/font" Target="fonts/Lato-boldItalic.fntdata"/><Relationship Id="rId25" Type="http://schemas.openxmlformats.org/officeDocument/2006/relationships/font" Target="fonts/Lato-italic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font" Target="fonts/Montserrat-regular.fntdata"/><Relationship Id="rId18" Type="http://schemas.openxmlformats.org/officeDocument/2006/relationships/slide" Target="slides/slide12.xml"/></Relationships>
</file>

<file path=ppt/comments/comment1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1" dt="2024-01-21T16:33:07.527">
    <p:pos x="211" y="899"/>
    <p:text>I just copied the previous slide and spaced out the bullets. This is much easier on the eyes but is no different content wise than the previous slide.</p:text>
  </p:cm>
</p:cmLst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2b1bc50dcb3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2b1bc50dcb3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2b1bc50dcb3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2b1bc50dcb3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2b1bc50dcb3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2b1bc50dcb3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2b1bc50dcb3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2b1bc50dcb3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2b172e04335_1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2b172e04335_1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2b172e04335_1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2b172e04335_1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2b172e04335_1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2b172e04335_1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2b172e04335_1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2b172e04335_1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2b172e04335_1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2b172e04335_1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2b172e04335_1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2b172e04335_1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2b172e04335_1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2b172e04335_1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5400000">
            <a:off x="7500300" y="505"/>
            <a:ext cx="1643700" cy="1643700"/>
          </a:xfrm>
          <a:prstGeom prst="diagStripe">
            <a:avLst>
              <a:gd fmla="val 0" name="adj"/>
            </a:avLst>
          </a:prstGeom>
          <a:solidFill>
            <a:schemeClr val="lt1">
              <a:alpha val="303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0" y="490"/>
            <a:ext cx="5153705" cy="5134399"/>
            <a:chOff x="0" y="75"/>
            <a:chExt cx="5153705" cy="515295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455" y="-225"/>
              <a:ext cx="5152800" cy="51537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150" y="1145825"/>
              <a:ext cx="3996600" cy="3996900"/>
            </a:xfrm>
            <a:prstGeom prst="diagStripe">
              <a:avLst>
                <a:gd fmla="val 58774" name="adj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-5400000">
              <a:off x="1646" y="-75"/>
              <a:ext cx="2299800" cy="23001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flipH="1">
              <a:off x="652821" y="590035"/>
              <a:ext cx="2300100" cy="2299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" name="Google Shape;16;p2"/>
          <p:cNvSpPr txBox="1"/>
          <p:nvPr>
            <p:ph type="ctrTitle"/>
          </p:nvPr>
        </p:nvSpPr>
        <p:spPr>
          <a:xfrm>
            <a:off x="3537150" y="1578400"/>
            <a:ext cx="5017500" cy="15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5083950" y="3924925"/>
            <a:ext cx="3470700" cy="50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21" name="Google Shape;21;p3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3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3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3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3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3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3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3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3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3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3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Google Shape;36;p3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p3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3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9" name="Google Shape;39;p3"/>
          <p:cNvSpPr txBox="1"/>
          <p:nvPr>
            <p:ph type="title"/>
          </p:nvPr>
        </p:nvSpPr>
        <p:spPr>
          <a:xfrm>
            <a:off x="823850" y="2053000"/>
            <a:ext cx="4587000" cy="114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0" name="Google Shape;40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oogle Shape;42;p4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43" name="Google Shape;43;p4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4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5" name="Google Shape;45;p4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6" name="Google Shape;46;p4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47" name="Google Shape;47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oogle Shape;49;p5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0" name="Google Shape;50;p5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5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2" name="Google Shape;52;p5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53" name="Google Shape;53;p5"/>
          <p:cNvSpPr txBox="1"/>
          <p:nvPr>
            <p:ph idx="1" type="body"/>
          </p:nvPr>
        </p:nvSpPr>
        <p:spPr>
          <a:xfrm>
            <a:off x="1297500" y="1567550"/>
            <a:ext cx="34032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4" name="Google Shape;54;p5"/>
          <p:cNvSpPr txBox="1"/>
          <p:nvPr>
            <p:ph idx="2" type="body"/>
          </p:nvPr>
        </p:nvSpPr>
        <p:spPr>
          <a:xfrm>
            <a:off x="4933221" y="1567550"/>
            <a:ext cx="34032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5" name="Google Shape;5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Google Shape;57;p6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8" name="Google Shape;58;p6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6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0" name="Google Shape;60;p6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1" name="Google Shape;61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oogle Shape;63;p7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64" name="Google Shape;64;p7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7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6" name="Google Shape;66;p7"/>
          <p:cNvSpPr txBox="1"/>
          <p:nvPr>
            <p:ph type="title"/>
          </p:nvPr>
        </p:nvSpPr>
        <p:spPr>
          <a:xfrm>
            <a:off x="1297500" y="393750"/>
            <a:ext cx="3798900" cy="149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7" name="Google Shape;67;p7"/>
          <p:cNvSpPr txBox="1"/>
          <p:nvPr>
            <p:ph idx="1" type="body"/>
          </p:nvPr>
        </p:nvSpPr>
        <p:spPr>
          <a:xfrm>
            <a:off x="1297500" y="1972550"/>
            <a:ext cx="3798900" cy="241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8" name="Google Shape;68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8"/>
          <p:cNvGrpSpPr/>
          <p:nvPr/>
        </p:nvGrpSpPr>
        <p:grpSpPr>
          <a:xfrm>
            <a:off x="4406400" y="0"/>
            <a:ext cx="4737600" cy="5143500"/>
            <a:chOff x="4406400" y="0"/>
            <a:chExt cx="4737600" cy="5143500"/>
          </a:xfrm>
        </p:grpSpPr>
        <p:sp>
          <p:nvSpPr>
            <p:cNvPr id="71" name="Google Shape;71;p8"/>
            <p:cNvSpPr/>
            <p:nvPr/>
          </p:nvSpPr>
          <p:spPr>
            <a:xfrm rot="5400000">
              <a:off x="4407900" y="-1500"/>
              <a:ext cx="47346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8"/>
            <p:cNvSpPr/>
            <p:nvPr/>
          </p:nvSpPr>
          <p:spPr>
            <a:xfrm rot="5400000">
              <a:off x="4840825" y="6000"/>
              <a:ext cx="42987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8"/>
            <p:cNvSpPr/>
            <p:nvPr/>
          </p:nvSpPr>
          <p:spPr>
            <a:xfrm rot="-5400000">
              <a:off x="5618399" y="123664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8"/>
            <p:cNvSpPr/>
            <p:nvPr/>
          </p:nvSpPr>
          <p:spPr>
            <a:xfrm flipH="1">
              <a:off x="5849857" y="144407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8"/>
            <p:cNvSpPr/>
            <p:nvPr/>
          </p:nvSpPr>
          <p:spPr>
            <a:xfrm rot="-5400000">
              <a:off x="5987081" y="246974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8"/>
            <p:cNvSpPr/>
            <p:nvPr/>
          </p:nvSpPr>
          <p:spPr>
            <a:xfrm flipH="1">
              <a:off x="6222115" y="267717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8"/>
            <p:cNvSpPr/>
            <p:nvPr/>
          </p:nvSpPr>
          <p:spPr>
            <a:xfrm rot="-5400000">
              <a:off x="6675341" y="186224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8"/>
            <p:cNvSpPr/>
            <p:nvPr/>
          </p:nvSpPr>
          <p:spPr>
            <a:xfrm flipH="1">
              <a:off x="6908099" y="206968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8"/>
            <p:cNvSpPr/>
            <p:nvPr/>
          </p:nvSpPr>
          <p:spPr>
            <a:xfrm rot="-5400000">
              <a:off x="6861141" y="247808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8"/>
            <p:cNvSpPr/>
            <p:nvPr/>
          </p:nvSpPr>
          <p:spPr>
            <a:xfrm flipH="1">
              <a:off x="7965266" y="269319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8"/>
            <p:cNvSpPr/>
            <p:nvPr/>
          </p:nvSpPr>
          <p:spPr>
            <a:xfrm flipH="1">
              <a:off x="8145082" y="330903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 rot="-5400000">
              <a:off x="7047599" y="309534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 flipH="1">
              <a:off x="7276649" y="330278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8"/>
            <p:cNvSpPr/>
            <p:nvPr/>
          </p:nvSpPr>
          <p:spPr>
            <a:xfrm rot="-5400000">
              <a:off x="7227414" y="37111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8"/>
            <p:cNvSpPr/>
            <p:nvPr/>
          </p:nvSpPr>
          <p:spPr>
            <a:xfrm flipH="1">
              <a:off x="7462448" y="391862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8"/>
            <p:cNvSpPr/>
            <p:nvPr/>
          </p:nvSpPr>
          <p:spPr>
            <a:xfrm rot="-5400000">
              <a:off x="8102491" y="37188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 flipH="1">
              <a:off x="8334533" y="392629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 rot="-5400000">
              <a:off x="8288290" y="433470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9" name="Google Shape;89;p8"/>
          <p:cNvSpPr txBox="1"/>
          <p:nvPr>
            <p:ph type="title"/>
          </p:nvPr>
        </p:nvSpPr>
        <p:spPr>
          <a:xfrm>
            <a:off x="823850" y="866775"/>
            <a:ext cx="4587000" cy="3521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0" name="Google Shape;90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oogle Shape;92;p9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93" name="Google Shape;93;p9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9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5" name="Google Shape;95;p9"/>
          <p:cNvSpPr txBox="1"/>
          <p:nvPr>
            <p:ph type="title"/>
          </p:nvPr>
        </p:nvSpPr>
        <p:spPr>
          <a:xfrm>
            <a:off x="1297500" y="1658325"/>
            <a:ext cx="3036300" cy="175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96" name="Google Shape;96;p9"/>
          <p:cNvSpPr txBox="1"/>
          <p:nvPr>
            <p:ph idx="1" type="subTitle"/>
          </p:nvPr>
        </p:nvSpPr>
        <p:spPr>
          <a:xfrm>
            <a:off x="1297500" y="3538000"/>
            <a:ext cx="3036300" cy="50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97" name="Google Shape;97;p9"/>
          <p:cNvSpPr txBox="1"/>
          <p:nvPr>
            <p:ph idx="2" type="body"/>
          </p:nvPr>
        </p:nvSpPr>
        <p:spPr>
          <a:xfrm>
            <a:off x="4648200" y="1696600"/>
            <a:ext cx="3676800" cy="234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98" name="Google Shape;9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10"/>
          <p:cNvGrpSpPr/>
          <p:nvPr/>
        </p:nvGrpSpPr>
        <p:grpSpPr>
          <a:xfrm>
            <a:off x="0" y="4128572"/>
            <a:ext cx="698925" cy="684657"/>
            <a:chOff x="0" y="3785672"/>
            <a:chExt cx="698925" cy="684657"/>
          </a:xfrm>
        </p:grpSpPr>
        <p:sp>
          <p:nvSpPr>
            <p:cNvPr id="101" name="Google Shape;101;p10"/>
            <p:cNvSpPr/>
            <p:nvPr/>
          </p:nvSpPr>
          <p:spPr>
            <a:xfrm rot="-5400000">
              <a:off x="0" y="3785672"/>
              <a:ext cx="544800" cy="544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10"/>
            <p:cNvSpPr/>
            <p:nvPr/>
          </p:nvSpPr>
          <p:spPr>
            <a:xfrm flipH="1">
              <a:off x="154125" y="3925529"/>
              <a:ext cx="544800" cy="544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3" name="Google Shape;103;p10"/>
          <p:cNvSpPr txBox="1"/>
          <p:nvPr>
            <p:ph idx="1" type="body"/>
          </p:nvPr>
        </p:nvSpPr>
        <p:spPr>
          <a:xfrm>
            <a:off x="812725" y="4305375"/>
            <a:ext cx="6936000" cy="52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04" name="Google Shape;10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oogle Shape;106;p11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107" name="Google Shape;107;p11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11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1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1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11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11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11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1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11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11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11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11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11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11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5" name="Google Shape;125;p11"/>
          <p:cNvSpPr txBox="1"/>
          <p:nvPr>
            <p:ph hasCustomPrompt="1" type="title"/>
          </p:nvPr>
        </p:nvSpPr>
        <p:spPr>
          <a:xfrm>
            <a:off x="823850" y="1284675"/>
            <a:ext cx="47760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126" name="Google Shape;126;p11"/>
          <p:cNvSpPr txBox="1"/>
          <p:nvPr>
            <p:ph idx="1" type="body"/>
          </p:nvPr>
        </p:nvSpPr>
        <p:spPr>
          <a:xfrm>
            <a:off x="823850" y="2643124"/>
            <a:ext cx="4776000" cy="121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27" name="Google Shape;12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focus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Lato"/>
              <a:buChar char="●"/>
              <a:defRPr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984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984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984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984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2984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984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984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984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comments" Target="../comments/comment1.xml"/><Relationship Id="rId4" Type="http://schemas.openxmlformats.org/officeDocument/2006/relationships/image" Target="../media/image5.png"/><Relationship Id="rId5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0.jpg"/><Relationship Id="rId4" Type="http://schemas.openxmlformats.org/officeDocument/2006/relationships/image" Target="../media/image18.jpg"/><Relationship Id="rId5" Type="http://schemas.openxmlformats.org/officeDocument/2006/relationships/image" Target="../media/image16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7.jpg"/><Relationship Id="rId4" Type="http://schemas.openxmlformats.org/officeDocument/2006/relationships/image" Target="../media/image19.jpg"/><Relationship Id="rId5" Type="http://schemas.openxmlformats.org/officeDocument/2006/relationships/image" Target="../media/image21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jpg"/><Relationship Id="rId4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hyperlink" Target="http://drive.google.com/file/d/1XxrYUhN-fo49j7Tx221Cp0wiVXhIhnBH/view" TargetMode="External"/><Relationship Id="rId4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5.png"/><Relationship Id="rId4" Type="http://schemas.openxmlformats.org/officeDocument/2006/relationships/image" Target="../media/image1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://drive.google.com/file/d/1URgJCTl3jPVPpLswVTP_81SSweQM7LGK/view" TargetMode="External"/><Relationship Id="rId4" Type="http://schemas.openxmlformats.org/officeDocument/2006/relationships/image" Target="../media/image7.jpg"/><Relationship Id="rId5" Type="http://schemas.openxmlformats.org/officeDocument/2006/relationships/hyperlink" Target="http://drive.google.com/file/d/1bB9Ef_RwMa0lHX_FfPE4-IdKuJJD1ZNC/view" TargetMode="External"/><Relationship Id="rId6" Type="http://schemas.openxmlformats.org/officeDocument/2006/relationships/image" Target="../media/image2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0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3"/>
          <p:cNvSpPr txBox="1"/>
          <p:nvPr>
            <p:ph type="ctrTitle"/>
          </p:nvPr>
        </p:nvSpPr>
        <p:spPr>
          <a:xfrm>
            <a:off x="3310652" y="1447025"/>
            <a:ext cx="6861900" cy="198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latin typeface="Georgia"/>
                <a:ea typeface="Georgia"/>
                <a:cs typeface="Georgia"/>
                <a:sym typeface="Georgia"/>
              </a:rPr>
              <a:t>Justin Tawil Visual Resume</a:t>
            </a:r>
            <a:endParaRPr sz="4400"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35" name="Google Shape;135;p13"/>
          <p:cNvSpPr txBox="1"/>
          <p:nvPr>
            <p:ph idx="1" type="subTitle"/>
          </p:nvPr>
        </p:nvSpPr>
        <p:spPr>
          <a:xfrm>
            <a:off x="3367900" y="3276275"/>
            <a:ext cx="5558400" cy="58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ct val="42573"/>
              <a:buNone/>
            </a:pPr>
            <a:r>
              <a:rPr lang="en" sz="2390">
                <a:latin typeface="Georgia"/>
                <a:ea typeface="Georgia"/>
                <a:cs typeface="Georgia"/>
                <a:sym typeface="Georgia"/>
              </a:rPr>
              <a:t>Mechanical Engineering Major, Robotics concentration</a:t>
            </a:r>
            <a:endParaRPr sz="2390"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136" name="Google Shape;136;p13"/>
          <p:cNvPicPr preferRelativeResize="0"/>
          <p:nvPr/>
        </p:nvPicPr>
        <p:blipFill rotWithShape="1">
          <a:blip r:embed="rId3">
            <a:alphaModFix/>
          </a:blip>
          <a:srcRect b="29762" l="28058" r="27886" t="34253"/>
          <a:stretch/>
        </p:blipFill>
        <p:spPr>
          <a:xfrm>
            <a:off x="664425" y="656325"/>
            <a:ext cx="1958849" cy="3464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4"/>
          <p:cNvSpPr txBox="1"/>
          <p:nvPr>
            <p:ph type="title"/>
          </p:nvPr>
        </p:nvSpPr>
        <p:spPr>
          <a:xfrm>
            <a:off x="823850" y="2053000"/>
            <a:ext cx="4587000" cy="114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Work Experience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5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Nalco Water, an Ecolab Company (Summer 2023)</a:t>
            </a:r>
            <a:endParaRPr/>
          </a:p>
        </p:txBody>
      </p:sp>
      <p:sp>
        <p:nvSpPr>
          <p:cNvPr id="147" name="Google Shape;147;p15"/>
          <p:cNvSpPr txBox="1"/>
          <p:nvPr>
            <p:ph idx="1" type="body"/>
          </p:nvPr>
        </p:nvSpPr>
        <p:spPr>
          <a:xfrm>
            <a:off x="335225" y="1428725"/>
            <a:ext cx="4579200" cy="344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-316706" lvl="0" marL="457200" marR="0" rtl="0" algn="l">
              <a:spcBef>
                <a:spcPts val="0"/>
              </a:spcBef>
              <a:spcAft>
                <a:spcPts val="0"/>
              </a:spcAft>
              <a:buSzPct val="100000"/>
              <a:buFont typeface="Times New Roman"/>
              <a:buChar char="●"/>
            </a:pPr>
            <a:r>
              <a:rPr lang="en" sz="1500">
                <a:latin typeface="Times New Roman"/>
                <a:ea typeface="Times New Roman"/>
                <a:cs typeface="Times New Roman"/>
                <a:sym typeface="Times New Roman"/>
              </a:rPr>
              <a:t>Traveled to several sites each day, performing chemical testing and service on HVAC systems </a:t>
            </a:r>
            <a:r>
              <a:rPr lang="en" sz="1500">
                <a:latin typeface="Times New Roman"/>
                <a:ea typeface="Times New Roman"/>
                <a:cs typeface="Times New Roman"/>
                <a:sym typeface="Times New Roman"/>
              </a:rPr>
              <a:t>and</a:t>
            </a:r>
            <a:r>
              <a:rPr lang="en" sz="1500">
                <a:latin typeface="Times New Roman"/>
                <a:ea typeface="Times New Roman"/>
                <a:cs typeface="Times New Roman"/>
                <a:sym typeface="Times New Roman"/>
              </a:rPr>
              <a:t> 3D Trasar controllers, identifying inefficiencies to recorrect systems according to local New York City laws, preventing $30,000 in violation costs</a:t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6706" lvl="0" marL="457200" marR="0" rtl="0" algn="l">
              <a:spcBef>
                <a:spcPts val="0"/>
              </a:spcBef>
              <a:spcAft>
                <a:spcPts val="0"/>
              </a:spcAft>
              <a:buSzPct val="100000"/>
              <a:buFont typeface="Times New Roman"/>
              <a:buChar char="●"/>
            </a:pPr>
            <a:r>
              <a:rPr lang="en" sz="1500">
                <a:latin typeface="Times New Roman"/>
                <a:ea typeface="Times New Roman"/>
                <a:cs typeface="Times New Roman"/>
                <a:sym typeface="Times New Roman"/>
              </a:rPr>
              <a:t>Helped downtown Manhattan district grow current annuity business, sent 26 3D Trasar controller upgrade proposals to customers,  totaling ~$150,000 in continuous sales opportunities</a:t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6706" lvl="0" marL="457200" marR="0" rtl="0" algn="l">
              <a:spcBef>
                <a:spcPts val="0"/>
              </a:spcBef>
              <a:spcAft>
                <a:spcPts val="0"/>
              </a:spcAft>
              <a:buSzPct val="100000"/>
              <a:buFont typeface="Times New Roman"/>
              <a:buChar char="●"/>
            </a:pPr>
            <a:r>
              <a:rPr lang="en" sz="1500">
                <a:latin typeface="Times New Roman"/>
                <a:ea typeface="Times New Roman"/>
                <a:cs typeface="Times New Roman"/>
                <a:sym typeface="Times New Roman"/>
              </a:rPr>
              <a:t>Worked with customers to understand their technical support needs, maintaining relationships with over 100 building engineers</a:t>
            </a:r>
            <a:endParaRPr b="1" sz="1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1800"/>
          </a:p>
        </p:txBody>
      </p:sp>
      <p:pic>
        <p:nvPicPr>
          <p:cNvPr id="148" name="Google Shape;148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14425" y="1139973"/>
            <a:ext cx="3846275" cy="776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14425" y="2138023"/>
            <a:ext cx="3924775" cy="22121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6"/>
          <p:cNvSpPr txBox="1"/>
          <p:nvPr>
            <p:ph type="title"/>
          </p:nvPr>
        </p:nvSpPr>
        <p:spPr>
          <a:xfrm>
            <a:off x="1286050" y="2448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Nalco Water, cont.</a:t>
            </a:r>
            <a:endParaRPr/>
          </a:p>
        </p:txBody>
      </p:sp>
      <p:sp>
        <p:nvSpPr>
          <p:cNvPr id="155" name="Google Shape;155;p16"/>
          <p:cNvSpPr txBox="1"/>
          <p:nvPr>
            <p:ph idx="1" type="body"/>
          </p:nvPr>
        </p:nvSpPr>
        <p:spPr>
          <a:xfrm>
            <a:off x="248250" y="4076275"/>
            <a:ext cx="2700600" cy="51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500">
                <a:latin typeface="Times New Roman"/>
                <a:ea typeface="Times New Roman"/>
                <a:cs typeface="Times New Roman"/>
                <a:sym typeface="Times New Roman"/>
              </a:rPr>
              <a:t>Chemical testing at NYU Langone</a:t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56" name="Google Shape;156;p16"/>
          <p:cNvPicPr preferRelativeResize="0"/>
          <p:nvPr/>
        </p:nvPicPr>
        <p:blipFill rotWithShape="1">
          <a:blip r:embed="rId3">
            <a:alphaModFix/>
          </a:blip>
          <a:srcRect b="22940" l="16791" r="0" t="0"/>
          <a:stretch/>
        </p:blipFill>
        <p:spPr>
          <a:xfrm>
            <a:off x="340976" y="806325"/>
            <a:ext cx="2648125" cy="3269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16"/>
          <p:cNvPicPr preferRelativeResize="0"/>
          <p:nvPr/>
        </p:nvPicPr>
        <p:blipFill rotWithShape="1">
          <a:blip r:embed="rId4">
            <a:alphaModFix/>
          </a:blip>
          <a:srcRect b="7390" l="0" r="0" t="0"/>
          <a:stretch/>
        </p:blipFill>
        <p:spPr>
          <a:xfrm>
            <a:off x="3247925" y="806325"/>
            <a:ext cx="2648148" cy="3269949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16"/>
          <p:cNvSpPr txBox="1"/>
          <p:nvPr/>
        </p:nvSpPr>
        <p:spPr>
          <a:xfrm>
            <a:off x="3221700" y="4181250"/>
            <a:ext cx="2700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Performing routine service at the Freedom Tower</a:t>
            </a:r>
            <a:endParaRPr sz="15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59" name="Google Shape;159;p16"/>
          <p:cNvPicPr preferRelativeResize="0"/>
          <p:nvPr/>
        </p:nvPicPr>
        <p:blipFill rotWithShape="1">
          <a:blip r:embed="rId5">
            <a:alphaModFix/>
          </a:blip>
          <a:srcRect b="6038" l="0" r="0" t="1352"/>
          <a:stretch/>
        </p:blipFill>
        <p:spPr>
          <a:xfrm>
            <a:off x="6154900" y="806325"/>
            <a:ext cx="2648125" cy="3269949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16"/>
          <p:cNvSpPr txBox="1"/>
          <p:nvPr/>
        </p:nvSpPr>
        <p:spPr>
          <a:xfrm>
            <a:off x="6263275" y="4121650"/>
            <a:ext cx="23370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With other interns at Nalco Headquarters in Naperville IL</a:t>
            </a:r>
            <a:endParaRPr sz="15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7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Meyer Mechanical Services (Summer 2022)</a:t>
            </a:r>
            <a:endParaRPr/>
          </a:p>
        </p:txBody>
      </p:sp>
      <p:sp>
        <p:nvSpPr>
          <p:cNvPr id="166" name="Google Shape;166;p17"/>
          <p:cNvSpPr txBox="1"/>
          <p:nvPr>
            <p:ph idx="1" type="body"/>
          </p:nvPr>
        </p:nvSpPr>
        <p:spPr>
          <a:xfrm>
            <a:off x="94675" y="1487350"/>
            <a:ext cx="41667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-316706" lvl="0" marL="457200" marR="0" rtl="0" algn="l">
              <a:spcBef>
                <a:spcPts val="0"/>
              </a:spcBef>
              <a:spcAft>
                <a:spcPts val="0"/>
              </a:spcAft>
              <a:buSzPct val="100000"/>
              <a:buFont typeface="Times New Roman"/>
              <a:buChar char="●"/>
            </a:pPr>
            <a:r>
              <a:rPr lang="en" sz="1500">
                <a:latin typeface="Times New Roman"/>
                <a:ea typeface="Times New Roman"/>
                <a:cs typeface="Times New Roman"/>
                <a:sym typeface="Times New Roman"/>
              </a:rPr>
              <a:t>Performed hands on service for 1-5 customers per day, solving mechanical issues of thermodynamic systems including condensers, compressors, boilers, and dehumidifiers</a:t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6706" lvl="0" marL="457200" marR="0" rtl="0" algn="l">
              <a:spcBef>
                <a:spcPts val="0"/>
              </a:spcBef>
              <a:spcAft>
                <a:spcPts val="0"/>
              </a:spcAft>
              <a:buSzPct val="100000"/>
              <a:buFont typeface="Times New Roman"/>
              <a:buChar char="●"/>
            </a:pPr>
            <a:r>
              <a:rPr lang="en" sz="1500">
                <a:latin typeface="Times New Roman"/>
                <a:ea typeface="Times New Roman"/>
                <a:cs typeface="Times New Roman"/>
                <a:sym typeface="Times New Roman"/>
              </a:rPr>
              <a:t>Gathered data to assess potential mechanical issues, such as taking pressure readings, checking for leaks, rewiring electric components, to expedite service process</a:t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6706" lvl="0" marL="457200" marR="0" rtl="0" algn="l">
              <a:spcBef>
                <a:spcPts val="0"/>
              </a:spcBef>
              <a:spcAft>
                <a:spcPts val="0"/>
              </a:spcAft>
              <a:buSzPct val="100000"/>
              <a:buFont typeface="Times New Roman"/>
              <a:buChar char="●"/>
            </a:pPr>
            <a:r>
              <a:rPr lang="en" sz="1500">
                <a:latin typeface="Times New Roman"/>
                <a:ea typeface="Times New Roman"/>
                <a:cs typeface="Times New Roman"/>
                <a:sym typeface="Times New Roman"/>
              </a:rPr>
              <a:t>Installed several new HVAC systems, taking into account factors such as system placement, ventilation path, piping </a:t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67" name="Google Shape;16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67950" y="1059325"/>
            <a:ext cx="1909624" cy="2546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73650" y="3430675"/>
            <a:ext cx="2161603" cy="16212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84150" y="1310013"/>
            <a:ext cx="2726400" cy="2044804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17"/>
          <p:cNvSpPr txBox="1"/>
          <p:nvPr/>
        </p:nvSpPr>
        <p:spPr>
          <a:xfrm>
            <a:off x="3597025" y="4192700"/>
            <a:ext cx="38031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Ventilation installed for HVAC System</a:t>
            </a:r>
            <a:endParaRPr sz="15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8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Capstone Design Project</a:t>
            </a:r>
            <a:endParaRPr/>
          </a:p>
        </p:txBody>
      </p:sp>
      <p:sp>
        <p:nvSpPr>
          <p:cNvPr id="176" name="Google Shape;176;p18"/>
          <p:cNvSpPr txBox="1"/>
          <p:nvPr>
            <p:ph idx="1" type="body"/>
          </p:nvPr>
        </p:nvSpPr>
        <p:spPr>
          <a:xfrm>
            <a:off x="232125" y="1441525"/>
            <a:ext cx="82221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23850" lvl="0" marL="457200" marR="0" rtl="0" algn="l">
              <a:spcBef>
                <a:spcPts val="0"/>
              </a:spcBef>
              <a:spcAft>
                <a:spcPts val="0"/>
              </a:spcAft>
              <a:buSzPts val="1500"/>
              <a:buFont typeface="Times New Roman"/>
              <a:buChar char="●"/>
            </a:pPr>
            <a:r>
              <a:rPr lang="en" sz="1500">
                <a:latin typeface="Times New Roman"/>
                <a:ea typeface="Times New Roman"/>
                <a:cs typeface="Times New Roman"/>
                <a:sym typeface="Times New Roman"/>
              </a:rPr>
              <a:t>Partnered</a:t>
            </a:r>
            <a:r>
              <a:rPr lang="en" sz="1500">
                <a:latin typeface="Times New Roman"/>
                <a:ea typeface="Times New Roman"/>
                <a:cs typeface="Times New Roman"/>
                <a:sym typeface="Times New Roman"/>
              </a:rPr>
              <a:t> with ASME and 5 peers to research and design an </a:t>
            </a:r>
            <a:r>
              <a:rPr lang="en" sz="1500">
                <a:latin typeface="Times New Roman"/>
                <a:ea typeface="Times New Roman"/>
                <a:cs typeface="Times New Roman"/>
                <a:sym typeface="Times New Roman"/>
              </a:rPr>
              <a:t>automatic</a:t>
            </a:r>
            <a:r>
              <a:rPr lang="en" sz="150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500">
                <a:latin typeface="Times New Roman"/>
                <a:ea typeface="Times New Roman"/>
                <a:cs typeface="Times New Roman"/>
                <a:sym typeface="Times New Roman"/>
              </a:rPr>
              <a:t>accordion</a:t>
            </a:r>
            <a:r>
              <a:rPr lang="en" sz="1500">
                <a:latin typeface="Times New Roman"/>
                <a:ea typeface="Times New Roman"/>
                <a:cs typeface="Times New Roman"/>
                <a:sym typeface="Times New Roman"/>
              </a:rPr>
              <a:t> that plays when a MIDI file is read in</a:t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23850" lvl="0" marL="457200" marR="0" rtl="0" algn="l">
              <a:spcBef>
                <a:spcPts val="0"/>
              </a:spcBef>
              <a:spcAft>
                <a:spcPts val="0"/>
              </a:spcAft>
              <a:buSzPts val="1500"/>
              <a:buFont typeface="Times New Roman"/>
              <a:buChar char="●"/>
            </a:pPr>
            <a:r>
              <a:rPr lang="en" sz="1500">
                <a:latin typeface="Times New Roman"/>
                <a:ea typeface="Times New Roman"/>
                <a:cs typeface="Times New Roman"/>
                <a:sym typeface="Times New Roman"/>
              </a:rPr>
              <a:t>Tasked with following Michigan Mechanical Engineering specific design process and documenting it through several design review report and presentations</a:t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23850" lvl="0" marL="457200" marR="0" rtl="0" algn="l">
              <a:spcBef>
                <a:spcPts val="0"/>
              </a:spcBef>
              <a:spcAft>
                <a:spcPts val="0"/>
              </a:spcAft>
              <a:buSzPts val="1500"/>
              <a:buFont typeface="Times New Roman"/>
              <a:buChar char="●"/>
            </a:pPr>
            <a:r>
              <a:rPr lang="en" sz="1500">
                <a:latin typeface="Times New Roman"/>
                <a:ea typeface="Times New Roman"/>
                <a:cs typeface="Times New Roman"/>
                <a:sym typeface="Times New Roman"/>
              </a:rPr>
              <a:t>Utilized SolidWorks software to create accordion-bellow type mechanism</a:t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77" name="Google Shape;177;p18"/>
          <p:cNvSpPr txBox="1"/>
          <p:nvPr/>
        </p:nvSpPr>
        <p:spPr>
          <a:xfrm>
            <a:off x="1374650" y="4673800"/>
            <a:ext cx="62202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78" name="Google Shape;178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9900" y="2909700"/>
            <a:ext cx="3871574" cy="2076550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18"/>
          <p:cNvSpPr txBox="1"/>
          <p:nvPr/>
        </p:nvSpPr>
        <p:spPr>
          <a:xfrm>
            <a:off x="4994575" y="3345000"/>
            <a:ext cx="26004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Accordion-bellow system that will be used to move air throughout the system</a:t>
            </a:r>
            <a:endParaRPr sz="13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9"/>
          <p:cNvSpPr txBox="1"/>
          <p:nvPr>
            <p:ph type="title"/>
          </p:nvPr>
        </p:nvSpPr>
        <p:spPr>
          <a:xfrm>
            <a:off x="1286050" y="1646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Design and Manufacturing: Linkage Project</a:t>
            </a:r>
            <a:endParaRPr/>
          </a:p>
        </p:txBody>
      </p:sp>
      <p:sp>
        <p:nvSpPr>
          <p:cNvPr id="185" name="Google Shape;185;p19"/>
          <p:cNvSpPr txBox="1"/>
          <p:nvPr>
            <p:ph idx="1" type="body"/>
          </p:nvPr>
        </p:nvSpPr>
        <p:spPr>
          <a:xfrm>
            <a:off x="175925" y="1307825"/>
            <a:ext cx="4155300" cy="334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0675" lvl="0" marL="457200" rtl="0" algn="l">
              <a:spcBef>
                <a:spcPts val="0"/>
              </a:spcBef>
              <a:spcAft>
                <a:spcPts val="0"/>
              </a:spcAft>
              <a:buSzPts val="1450"/>
              <a:buFont typeface="Times New Roman"/>
              <a:buChar char="●"/>
            </a:pPr>
            <a:r>
              <a:rPr lang="en" sz="1450">
                <a:latin typeface="Times New Roman"/>
                <a:ea typeface="Times New Roman"/>
                <a:cs typeface="Times New Roman"/>
                <a:sym typeface="Times New Roman"/>
              </a:rPr>
              <a:t>Designed and manufactured a 4-bar linkage mechanism used to position and shine an LED onto photo sensors at different locations using custom PID software</a:t>
            </a:r>
            <a:endParaRPr sz="14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20675" lvl="0" marL="457200" rtl="0" algn="l">
              <a:spcBef>
                <a:spcPts val="0"/>
              </a:spcBef>
              <a:spcAft>
                <a:spcPts val="0"/>
              </a:spcAft>
              <a:buSzPts val="1450"/>
              <a:buFont typeface="Times New Roman"/>
              <a:buChar char="●"/>
            </a:pPr>
            <a:r>
              <a:rPr lang="en" sz="1450">
                <a:latin typeface="Times New Roman"/>
                <a:ea typeface="Times New Roman"/>
                <a:cs typeface="Times New Roman"/>
                <a:sym typeface="Times New Roman"/>
              </a:rPr>
              <a:t>Used dynamic simulation software, Adams, and inertia matching techniques to optimize transmission angle and gear ratio, maximizing energy transmission from the mechanism</a:t>
            </a:r>
            <a:endParaRPr sz="14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20675" lvl="0" marL="457200" rtl="0" algn="l">
              <a:spcBef>
                <a:spcPts val="0"/>
              </a:spcBef>
              <a:spcAft>
                <a:spcPts val="0"/>
              </a:spcAft>
              <a:buSzPts val="1450"/>
              <a:buFont typeface="Times New Roman"/>
              <a:buChar char="●"/>
            </a:pPr>
            <a:r>
              <a:rPr lang="en" sz="1450">
                <a:latin typeface="Times New Roman"/>
                <a:ea typeface="Times New Roman"/>
                <a:cs typeface="Times New Roman"/>
                <a:sym typeface="Times New Roman"/>
              </a:rPr>
              <a:t>Integrated PID control and sensors using an Arduino to automatically respond to flags being raised, shining an LED to a corresponding photosensor beneath it to drop it, successfully dropping 27 of 31 flags in 2 minutes</a:t>
            </a:r>
            <a:endParaRPr sz="1450"/>
          </a:p>
        </p:txBody>
      </p:sp>
      <p:pic>
        <p:nvPicPr>
          <p:cNvPr id="186" name="Google Shape;186;p19"/>
          <p:cNvPicPr preferRelativeResize="0"/>
          <p:nvPr/>
        </p:nvPicPr>
        <p:blipFill rotWithShape="1">
          <a:blip r:embed="rId3">
            <a:alphaModFix/>
          </a:blip>
          <a:srcRect b="0" l="0" r="0" t="7467"/>
          <a:stretch/>
        </p:blipFill>
        <p:spPr>
          <a:xfrm>
            <a:off x="4650525" y="773925"/>
            <a:ext cx="3425575" cy="1797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31213" y="2733562"/>
            <a:ext cx="2971430" cy="1856426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19"/>
          <p:cNvSpPr txBox="1"/>
          <p:nvPr/>
        </p:nvSpPr>
        <p:spPr>
          <a:xfrm>
            <a:off x="7344425" y="2992163"/>
            <a:ext cx="1892700" cy="133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Pictured above is the CAD of the linkage system minus the transmission, which can be seen to the left</a:t>
            </a:r>
            <a:endParaRPr sz="15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0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Linkage Project in action</a:t>
            </a:r>
            <a:endParaRPr/>
          </a:p>
        </p:txBody>
      </p:sp>
      <p:pic>
        <p:nvPicPr>
          <p:cNvPr id="194" name="Google Shape;194;p20" title="IMG_7406.mov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86000" y="1246750"/>
            <a:ext cx="4572000" cy="342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1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Design and Manufacturing: RMP Project</a:t>
            </a:r>
            <a:endParaRPr/>
          </a:p>
        </p:txBody>
      </p:sp>
      <p:sp>
        <p:nvSpPr>
          <p:cNvPr id="200" name="Google Shape;200;p21"/>
          <p:cNvSpPr txBox="1"/>
          <p:nvPr>
            <p:ph idx="1" type="body"/>
          </p:nvPr>
        </p:nvSpPr>
        <p:spPr>
          <a:xfrm>
            <a:off x="148600" y="1033350"/>
            <a:ext cx="39981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Font typeface="Times New Roman"/>
              <a:buChar char="●"/>
            </a:pPr>
            <a:r>
              <a:rPr lang="en" sz="1500">
                <a:latin typeface="Times New Roman"/>
                <a:ea typeface="Times New Roman"/>
                <a:cs typeface="Times New Roman"/>
                <a:sym typeface="Times New Roman"/>
              </a:rPr>
              <a:t>Designed a Robotic Mobility Platform through several levels of analysis, beginning with initial sketches, and then utilizing SolidWorks software to create full 3D assembly and engineering drawings</a:t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Font typeface="Times New Roman"/>
              <a:buChar char="●"/>
            </a:pPr>
            <a:r>
              <a:rPr lang="en" sz="1500">
                <a:latin typeface="Times New Roman"/>
                <a:ea typeface="Times New Roman"/>
                <a:cs typeface="Times New Roman"/>
                <a:sym typeface="Times New Roman"/>
              </a:rPr>
              <a:t>Created first principle analysis and empirical tests to optimize RMP functionality, leading to a lighter, faster, more precise design</a:t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Font typeface="Times New Roman"/>
              <a:buChar char="●"/>
            </a:pPr>
            <a:r>
              <a:rPr lang="en" sz="1500">
                <a:latin typeface="Times New Roman"/>
                <a:ea typeface="Times New Roman"/>
                <a:cs typeface="Times New Roman"/>
                <a:sym typeface="Times New Roman"/>
              </a:rPr>
              <a:t>Learned CNC machine skills while manufacturing RMP from given set of raw materials, achieving a final product that completed all necessary functional requirements</a:t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1800"/>
          </a:p>
        </p:txBody>
      </p:sp>
      <p:pic>
        <p:nvPicPr>
          <p:cNvPr id="201" name="Google Shape;201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46700" y="859225"/>
            <a:ext cx="2651225" cy="2325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68225" y="2054730"/>
            <a:ext cx="2222649" cy="3000450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21"/>
          <p:cNvSpPr txBox="1"/>
          <p:nvPr/>
        </p:nvSpPr>
        <p:spPr>
          <a:xfrm>
            <a:off x="4146700" y="3611850"/>
            <a:ext cx="43074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SolidWorks Model of our RMP</a:t>
            </a:r>
            <a:endParaRPr sz="15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2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RMP Project cont.</a:t>
            </a:r>
            <a:endParaRPr/>
          </a:p>
        </p:txBody>
      </p:sp>
      <p:sp>
        <p:nvSpPr>
          <p:cNvPr id="209" name="Google Shape;209;p22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10" name="Google Shape;210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650" y="987100"/>
            <a:ext cx="4312524" cy="32210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0" y="946650"/>
            <a:ext cx="4410749" cy="3301956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22"/>
          <p:cNvSpPr txBox="1"/>
          <p:nvPr/>
        </p:nvSpPr>
        <p:spPr>
          <a:xfrm>
            <a:off x="2405650" y="4478750"/>
            <a:ext cx="50976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Example Engineering Drawing and Manufacturing Plan</a:t>
            </a:r>
            <a:endParaRPr sz="15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3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RMP Project in action</a:t>
            </a:r>
            <a:endParaRPr/>
          </a:p>
        </p:txBody>
      </p:sp>
      <p:sp>
        <p:nvSpPr>
          <p:cNvPr id="218" name="Google Shape;218;p23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19" name="Google Shape;219;p23" title="IMG_3267.3gp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3800" y="1256925"/>
            <a:ext cx="3048000" cy="228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23" title="IMG_3268.mov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846525" y="1256925"/>
            <a:ext cx="3048000" cy="228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4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Mapleseed Autonomous Drone Team</a:t>
            </a:r>
            <a:endParaRPr/>
          </a:p>
        </p:txBody>
      </p:sp>
      <p:sp>
        <p:nvSpPr>
          <p:cNvPr id="226" name="Google Shape;226;p24"/>
          <p:cNvSpPr txBox="1"/>
          <p:nvPr>
            <p:ph idx="1" type="body"/>
          </p:nvPr>
        </p:nvSpPr>
        <p:spPr>
          <a:xfrm>
            <a:off x="1297500" y="9226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Font typeface="Times New Roman"/>
              <a:buChar char="●"/>
            </a:pPr>
            <a:r>
              <a:rPr lang="en" sz="1500">
                <a:latin typeface="Times New Roman"/>
                <a:ea typeface="Times New Roman"/>
                <a:cs typeface="Times New Roman"/>
                <a:sym typeface="Times New Roman"/>
              </a:rPr>
              <a:t>Modeled and analyzed an inverted pendulum system to create a matlab script that simulates the response of the system using PID control, ultimately achieving an ideal response</a:t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Font typeface="Times New Roman"/>
              <a:buChar char="●"/>
            </a:pPr>
            <a:r>
              <a:rPr lang="en" sz="1500">
                <a:latin typeface="Times New Roman"/>
                <a:ea typeface="Times New Roman"/>
                <a:cs typeface="Times New Roman"/>
                <a:sym typeface="Times New Roman"/>
              </a:rPr>
              <a:t>Used data to train reservoir network to learn and predict PID controls for the inverted pendulum system</a:t>
            </a:r>
            <a:endParaRPr sz="1800"/>
          </a:p>
        </p:txBody>
      </p:sp>
      <p:pic>
        <p:nvPicPr>
          <p:cNvPr id="227" name="Google Shape;227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6525" y="2401000"/>
            <a:ext cx="3197642" cy="2398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98224" y="2401009"/>
            <a:ext cx="2997775" cy="23982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Focus">
  <a:themeElements>
    <a:clrScheme name="Focus">
      <a:dk1>
        <a:srgbClr val="1B212C"/>
      </a:dk1>
      <a:lt1>
        <a:srgbClr val="FFFFFF"/>
      </a:lt1>
      <a:dk2>
        <a:srgbClr val="D9D9D9"/>
      </a:dk2>
      <a:lt2>
        <a:srgbClr val="82C7A5"/>
      </a:lt2>
      <a:accent1>
        <a:srgbClr val="0145AC"/>
      </a:accent1>
      <a:accent2>
        <a:srgbClr val="EECE1A"/>
      </a:accent2>
      <a:accent3>
        <a:srgbClr val="4E5567"/>
      </a:accent3>
      <a:accent4>
        <a:srgbClr val="F4D6AD"/>
      </a:accent4>
      <a:accent5>
        <a:srgbClr val="7890CD"/>
      </a:accent5>
      <a:accent6>
        <a:srgbClr val="F15E22"/>
      </a:accent6>
      <a:hlink>
        <a:srgbClr val="7890CD"/>
      </a:hlink>
      <a:folHlink>
        <a:srgbClr val="7890C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